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7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7" r:id="rId9"/>
    <p:sldId id="298" r:id="rId10"/>
    <p:sldId id="268" r:id="rId11"/>
    <p:sldId id="302" r:id="rId12"/>
    <p:sldId id="300" r:id="rId13"/>
    <p:sldId id="301" r:id="rId14"/>
    <p:sldId id="303" r:id="rId15"/>
    <p:sldId id="305" r:id="rId16"/>
    <p:sldId id="308" r:id="rId17"/>
    <p:sldId id="318" r:id="rId18"/>
    <p:sldId id="320" r:id="rId19"/>
    <p:sldId id="321" r:id="rId20"/>
    <p:sldId id="322" r:id="rId21"/>
    <p:sldId id="323" r:id="rId22"/>
    <p:sldId id="324" r:id="rId23"/>
    <p:sldId id="325" r:id="rId24"/>
    <p:sldId id="274" r:id="rId25"/>
    <p:sldId id="351" r:id="rId26"/>
    <p:sldId id="269" r:id="rId27"/>
    <p:sldId id="276" r:id="rId28"/>
    <p:sldId id="312" r:id="rId29"/>
    <p:sldId id="313" r:id="rId30"/>
    <p:sldId id="270" r:id="rId31"/>
    <p:sldId id="278" r:id="rId32"/>
    <p:sldId id="314" r:id="rId33"/>
    <p:sldId id="315" r:id="rId34"/>
    <p:sldId id="316" r:id="rId35"/>
    <p:sldId id="317" r:id="rId36"/>
    <p:sldId id="332" r:id="rId37"/>
    <p:sldId id="281" r:id="rId38"/>
    <p:sldId id="272" r:id="rId39"/>
    <p:sldId id="283" r:id="rId40"/>
    <p:sldId id="328" r:id="rId41"/>
    <p:sldId id="329" r:id="rId42"/>
    <p:sldId id="282" r:id="rId43"/>
    <p:sldId id="285" r:id="rId44"/>
    <p:sldId id="330" r:id="rId45"/>
    <p:sldId id="331" r:id="rId46"/>
    <p:sldId id="273" r:id="rId47"/>
    <p:sldId id="286" r:id="rId48"/>
    <p:sldId id="338" r:id="rId49"/>
    <p:sldId id="337" r:id="rId50"/>
    <p:sldId id="334" r:id="rId51"/>
    <p:sldId id="346" r:id="rId52"/>
    <p:sldId id="333" r:id="rId53"/>
    <p:sldId id="347" r:id="rId54"/>
    <p:sldId id="335" r:id="rId55"/>
    <p:sldId id="327" r:id="rId56"/>
    <p:sldId id="348" r:id="rId57"/>
    <p:sldId id="339" r:id="rId58"/>
    <p:sldId id="349" r:id="rId59"/>
    <p:sldId id="340" r:id="rId60"/>
    <p:sldId id="341" r:id="rId61"/>
    <p:sldId id="342" r:id="rId62"/>
    <p:sldId id="343" r:id="rId63"/>
    <p:sldId id="344" r:id="rId64"/>
    <p:sldId id="345" r:id="rId65"/>
    <p:sldId id="297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D0D8E8" mc:Ignorable=""/>
    <a:srgbClr xmlns:mc="http://schemas.openxmlformats.org/markup-compatibility/2006" xmlns:a14="http://schemas.microsoft.com/office/drawing/2010/main" val="E9EDF4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9" autoAdjust="0"/>
  </p:normalViewPr>
  <p:slideViewPr>
    <p:cSldViewPr>
      <p:cViewPr varScale="1">
        <p:scale>
          <a:sx n="112" d="100"/>
          <a:sy n="112" d="100"/>
        </p:scale>
        <p:origin x="-159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932E7-6072-435A-9B6C-8927DA831560}" type="datetimeFigureOut">
              <a:rPr lang="en-US" smtClean="0"/>
              <a:t>6/16/2010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6C892-A84A-439F-83FD-434A6228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5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6C892-A84A-439F-83FD-434A62288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6C892-A84A-439F-83FD-434A62288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0000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xmlns:mc="http://schemas.openxmlformats.org/markup-compatibility/2006" xmlns:a14="http://schemas.microsoft.com/office/drawing/2010/main" val="FFFFFF" mc:Ignorable="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760E-421F-4284-B706-B64153244222}" type="datetime1">
              <a:rPr lang="en-US" smtClean="0"/>
              <a:t>6/16/2010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xmlns:mc="http://schemas.openxmlformats.org/markup-compatibility/2006" xmlns:a14="http://schemas.microsoft.com/office/drawing/2010/main" val="000000" mc:Ignorable="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5B3A-12D9-4996-8C62-02E01D366228}" type="datetime1">
              <a:rPr lang="en-US" smtClean="0"/>
              <a:t>6/16/2010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xmlns:mc="http://schemas.openxmlformats.org/markup-compatibility/2006" xmlns:a14="http://schemas.microsoft.com/office/drawing/2010/main" val="000000" mc:Ignorable="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0000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95CC-78C2-4A46-AEBF-4EDD2C7868C1}" type="datetime1">
              <a:rPr lang="en-US" smtClean="0"/>
              <a:t>6/16/2010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0026-6EB4-4022-819F-E1620EA33B23}" type="datetime1">
              <a:rPr lang="en-US" smtClean="0"/>
              <a:t>6/16/2010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0000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xmlns:mc="http://schemas.openxmlformats.org/markup-compatibility/2006" xmlns:a14="http://schemas.microsoft.com/office/drawing/2010/main" val="000000" mc:Ignorable="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xmlns:mc="http://schemas.openxmlformats.org/markup-compatibility/2006" xmlns:a14="http://schemas.microsoft.com/office/drawing/2010/main" val="FFFFFF" mc:Ignorable="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5205-2D45-4A44-B88B-1D2F89658BDC}" type="datetime1">
              <a:rPr lang="en-US" smtClean="0"/>
              <a:t>6/16/2010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7297-CB06-4173-88D2-28FC1DACE411}" type="datetime1">
              <a:rPr lang="en-US" smtClean="0"/>
              <a:t>6/16/2010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0279-AA7A-4EE8-9399-C9936F4BCF13}" type="datetime1">
              <a:rPr lang="en-US" smtClean="0"/>
              <a:t>6/16/2010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C88-F57E-4970-AD44-CA3EDA9F9C75}" type="datetime1">
              <a:rPr lang="en-US" smtClean="0"/>
              <a:t>6/16/2010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1CBC-2054-41DD-A781-959568733C7F}" type="datetime1">
              <a:rPr lang="en-US" smtClean="0"/>
              <a:t>6/16/2010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FC07-89EF-425C-80A9-245A3A55F51D}" type="datetime1">
              <a:rPr lang="en-US" smtClean="0"/>
              <a:t>6/16/2010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842DB961-ADF4-48BB-ACA8-703AB2B07A05}" type="datetime1">
              <a:rPr lang="en-US" smtClean="0"/>
              <a:t>6/16/2010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xmlns:mc="http://schemas.openxmlformats.org/markup-compatibility/2006" xmlns:a14="http://schemas.microsoft.com/office/drawing/2010/main" val="000000" mc:Ignorable="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0000" mc:Ignorable="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738C19D-D7A9-4B49-98A5-365BC7897F6A}" type="datetime1">
              <a:rPr lang="en-US" smtClean="0"/>
              <a:t>6/16/2010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10CD07C-8A7E-4C51-BD5E-C27BF0DA94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</a:rPr>
              <a:t>Adaption of XCS to Multi-Learner Predator/Prey Scenarios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xmlns:mc="http://schemas.openxmlformats.org/markup-compatibility/2006" xmlns:a14="http://schemas.microsoft.com/office/drawing/2010/main" val="000000" mc:Ignorable="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Clemens Lode, Urban Richter, </a:t>
            </a:r>
            <a:r>
              <a:rPr lang="en-US" dirty="0" err="1" smtClean="0"/>
              <a:t>Hartmut</a:t>
            </a:r>
            <a:r>
              <a:rPr lang="en-US" dirty="0" smtClean="0"/>
              <a:t> </a:t>
            </a:r>
            <a:r>
              <a:rPr lang="en-US" dirty="0" err="1" smtClean="0"/>
              <a:t>Schmeck</a:t>
            </a:r>
            <a:r>
              <a:rPr lang="en-US" dirty="0" smtClean="0"/>
              <a:t>, </a:t>
            </a:r>
          </a:p>
          <a:p>
            <a:r>
              <a:rPr lang="en-US" dirty="0" smtClean="0"/>
              <a:t>Karlsruhe Institute of Technology (Germany)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18234" r="3888" b="6562"/>
          <a:stretch/>
        </p:blipFill>
        <p:spPr>
          <a:xfrm>
            <a:off x="2895600" y="4495800"/>
            <a:ext cx="3429000" cy="2121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xmlns:mc="http://schemas.openxmlformats.org/markup-compatibility/2006" xmlns:a14="http://schemas.microsoft.com/office/drawing/2010/main" val="000000" mc:Ignorable="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xmlns:mc="http://schemas.openxmlformats.org/markup-compatibility/2006" xmlns:a14="http://schemas.microsoft.com/office/drawing/2010/main" val="969696" mc:Ignorable=""/>
            </a:contourClr>
          </a:sp3d>
        </p:spPr>
      </p:pic>
    </p:spTree>
    <p:extLst>
      <p:ext uri="{BB962C8B-B14F-4D97-AF65-F5344CB8AC3E}">
        <p14:creationId xmlns:p14="http://schemas.microsoft.com/office/powerpoint/2010/main" val="21888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Terminology: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Classifier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condition/action pair</a:t>
            </a:r>
          </a:p>
          <a:p>
            <a:pPr lvl="1"/>
            <a:r>
              <a:rPr lang="en-US" b="1" dirty="0" smtClean="0"/>
              <a:t>Condition:</a:t>
            </a:r>
            <a:r>
              <a:rPr lang="en-US" dirty="0" smtClean="0"/>
              <a:t> Usually an array of bits including wild cards 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“result” (e.g. movement command)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Match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Set of classifiers whose condition match the sensory input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Sub set of the match set whose classifiers share a certain action value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37673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Terminology: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Classifier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condition/action pair</a:t>
            </a:r>
          </a:p>
          <a:p>
            <a:pPr lvl="1"/>
            <a:r>
              <a:rPr lang="en-US" b="1" dirty="0" smtClean="0"/>
              <a:t>Condition:</a:t>
            </a:r>
            <a:r>
              <a:rPr lang="en-US" dirty="0" smtClean="0"/>
              <a:t> Usually an array of bits including wild cards 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“result” (e.g. movement command)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Match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Set of classifiers whose condition match the sensory input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Sub set of the match set whose classifiers share a certain action value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0400782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24600" y="2743200"/>
            <a:ext cx="1219200" cy="1456267"/>
          </a:xfrm>
          <a:prstGeom prst="rect">
            <a:avLst/>
          </a:prstGeom>
          <a:solidFill>
            <a:schemeClr val="accent1">
              <a:alpha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6096000" y="2971800"/>
            <a:ext cx="198119" cy="106679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38900" y="2905034"/>
            <a:ext cx="110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100100</a:t>
            </a:r>
          </a:p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100101</a:t>
            </a:r>
          </a:p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100110</a:t>
            </a:r>
          </a:p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100111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Terminology: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Classifier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condition/action pair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Condition: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Usually an array of bits including wild cards </a:t>
            </a:r>
          </a:p>
          <a:p>
            <a:pPr lvl="1"/>
            <a:r>
              <a:rPr lang="en-US" b="1" dirty="0" smtClean="0"/>
              <a:t>Action: </a:t>
            </a:r>
            <a:r>
              <a:rPr lang="en-US" dirty="0" smtClean="0"/>
              <a:t>The “result” (e.g. movement command)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Match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Set of classifiers whose condition match the sensory input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Sub set of the match set whose classifiers share a certain action value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45678251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Terminology: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Classifier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condition/action pair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Condition: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Usually an array of bits including wild cards 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“result” (e.g. movement command)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/>
              <a:t>Match set:</a:t>
            </a:r>
            <a:r>
              <a:rPr lang="en-US" dirty="0" smtClean="0"/>
              <a:t> Set of classifiers whose condition match the sensory input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Sub set of the match set whose classifiers share a certain action value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3326015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4" idx="0"/>
            <a:endCxn id="6" idx="2"/>
          </p:cNvCxnSpPr>
          <p:nvPr/>
        </p:nvCxnSpPr>
        <p:spPr>
          <a:xfrm rot="5400000" flipH="1" flipV="1">
            <a:off x="6344450" y="5784050"/>
            <a:ext cx="531800" cy="38100"/>
          </a:xfrm>
          <a:prstGeom prst="curvedConnector3">
            <a:avLst>
              <a:gd name="adj1" fmla="val 50000"/>
            </a:avLst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Terminology: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Classifier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condition/action pair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Condition: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Usually an array of bits including wild cards 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“result” (e.g. movement command)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Match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Set of classifiers whose condition match the sensory input</a:t>
            </a:r>
          </a:p>
          <a:p>
            <a:pPr lvl="1"/>
            <a:r>
              <a:rPr lang="en-US" b="1" dirty="0" smtClean="0"/>
              <a:t>Action set:</a:t>
            </a:r>
            <a:r>
              <a:rPr lang="en-US" dirty="0" smtClean="0"/>
              <a:t> Sub set of the match set whose classifiers share a certain action value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3580612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0011##</a:t>
                      </a:r>
                      <a:endParaRPr lang="en-US" sz="180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South</a:t>
                      </a:r>
                      <a:endParaRPr lang="en-US" sz="180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19800" y="6069000"/>
            <a:ext cx="1981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r>
              <a:rPr lang="de-DE" b="1" dirty="0" smtClean="0">
                <a:solidFill>
                  <a:schemeClr val="bg1"/>
                </a:solidFill>
                <a:cs typeface="Courier New" pitchFamily="49" charset="0"/>
              </a:rPr>
              <a:t>, West</a:t>
            </a:r>
            <a:endParaRPr lang="en-US" b="1" dirty="0">
              <a:solidFill>
                <a:schemeClr val="bg1"/>
              </a:solidFill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4" idx="0"/>
            <a:endCxn id="6" idx="2"/>
          </p:cNvCxnSpPr>
          <p:nvPr/>
        </p:nvCxnSpPr>
        <p:spPr>
          <a:xfrm rot="16200000" flipV="1">
            <a:off x="6554000" y="5612600"/>
            <a:ext cx="531800" cy="381000"/>
          </a:xfrm>
          <a:prstGeom prst="curvedConnector3">
            <a:avLst>
              <a:gd name="adj1" fmla="val 50000"/>
            </a:avLst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0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Generation of classifiers:</a:t>
            </a:r>
          </a:p>
          <a:p>
            <a:pPr lvl="1"/>
            <a:r>
              <a:rPr lang="de-DE" dirty="0" smtClean="0"/>
              <a:t>Unknown input</a:t>
            </a:r>
          </a:p>
          <a:p>
            <a:pPr lvl="1"/>
            <a:r>
              <a:rPr lang="de-DE" dirty="0" smtClean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 smtClean="0">
                <a:solidFill>
                  <a:schemeClr val="bg1">
                    <a:lumMod val="75000"/>
                  </a:schemeClr>
                </a:solidFill>
              </a:rPr>
              <a:t>Selection of 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301585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7" idx="0"/>
          </p:cNvCxnSpPr>
          <p:nvPr/>
        </p:nvCxnSpPr>
        <p:spPr>
          <a:xfrm rot="16200000" flipV="1">
            <a:off x="6306350" y="5784050"/>
            <a:ext cx="531800" cy="38100"/>
          </a:xfrm>
          <a:prstGeom prst="curvedConnector3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72200" y="3200400"/>
            <a:ext cx="87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5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/>
              <a:t>Unknown input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Selection of </a:t>
            </a:r>
            <a:r>
              <a:rPr lang="de-DE" dirty="0" smtClean="0">
                <a:solidFill>
                  <a:schemeClr val="bg1">
                    <a:lumMod val="75000"/>
                  </a:schemeClr>
                </a:solidFill>
              </a:rPr>
              <a:t>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09674796"/>
              </p:ext>
            </p:extLst>
          </p:nvPr>
        </p:nvGraphicFramePr>
        <p:xfrm>
          <a:off x="5105400" y="1371600"/>
          <a:ext cx="304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1000#0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10000#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1##000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##0000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2" y="6092382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2" y="609238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3200402" y="5890098"/>
            <a:ext cx="1904998" cy="354684"/>
          </a:xfrm>
          <a:prstGeom prst="curvedConnector3">
            <a:avLst>
              <a:gd name="adj1" fmla="val 50000"/>
            </a:avLst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Unknown input</a:t>
            </a:r>
          </a:p>
          <a:p>
            <a:pPr lvl="1"/>
            <a:r>
              <a:rPr lang="de-DE" dirty="0"/>
              <a:t>Crossover and Mutation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Selection of </a:t>
            </a:r>
            <a:r>
              <a:rPr lang="de-DE" dirty="0" smtClean="0">
                <a:solidFill>
                  <a:schemeClr val="bg1">
                    <a:lumMod val="75000"/>
                  </a:schemeClr>
                </a:solidFill>
              </a:rPr>
              <a:t>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50805455"/>
              </p:ext>
            </p:extLst>
          </p:nvPr>
        </p:nvGraphicFramePr>
        <p:xfrm>
          <a:off x="4800600" y="1828800"/>
          <a:ext cx="39624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14400"/>
                <a:gridCol w="1295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Fitness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9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Unknown input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/>
              <a:t>Selection of </a:t>
            </a:r>
            <a:r>
              <a:rPr lang="de-DE" dirty="0" smtClean="0"/>
              <a:t>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0345668"/>
              </p:ext>
            </p:extLst>
          </p:nvPr>
        </p:nvGraphicFramePr>
        <p:xfrm>
          <a:off x="4800600" y="1828800"/>
          <a:ext cx="39624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14400"/>
                <a:gridCol w="1295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Fitness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7" idx="0"/>
          </p:cNvCxnSpPr>
          <p:nvPr/>
        </p:nvCxnSpPr>
        <p:spPr>
          <a:xfrm rot="16200000" flipV="1">
            <a:off x="6306350" y="5784050"/>
            <a:ext cx="531800" cy="38100"/>
          </a:xfrm>
          <a:prstGeom prst="curvedConnector3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4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Unknown input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/>
              <a:t>Selection of </a:t>
            </a:r>
            <a:r>
              <a:rPr lang="de-DE" dirty="0" smtClean="0"/>
              <a:t>classifiers</a:t>
            </a:r>
          </a:p>
          <a:p>
            <a:pPr lvl="1"/>
            <a:r>
              <a:rPr lang="de-DE" dirty="0"/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9733876"/>
              </p:ext>
            </p:extLst>
          </p:nvPr>
        </p:nvGraphicFramePr>
        <p:xfrm>
          <a:off x="4800600" y="1828800"/>
          <a:ext cx="39624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14400"/>
                <a:gridCol w="1295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Fitness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7" idx="0"/>
          </p:cNvCxnSpPr>
          <p:nvPr/>
        </p:nvCxnSpPr>
        <p:spPr>
          <a:xfrm rot="16200000" flipV="1">
            <a:off x="6306350" y="5784050"/>
            <a:ext cx="531800" cy="38100"/>
          </a:xfrm>
          <a:prstGeom prst="curvedConnector3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8001000" y="2901434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290143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33%</a:t>
            </a:r>
            <a:endParaRPr lang="en-US" sz="2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8016240" y="4038600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1624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33%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8016240" y="4953000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16240" y="4953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33%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2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Adaption of XCS to Multi-Learner Predator/Prey Scenarios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2987004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Abstract:</a:t>
            </a:r>
          </a:p>
          <a:p>
            <a:pPr marL="0" indent="0">
              <a:buNone/>
            </a:pPr>
            <a:r>
              <a:rPr lang="en-US" dirty="0" smtClean="0"/>
              <a:t>Adaption of the multi-step approach of </a:t>
            </a:r>
            <a:r>
              <a:rPr lang="en-US" dirty="0" err="1" smtClean="0"/>
              <a:t>eXtended</a:t>
            </a:r>
            <a:r>
              <a:rPr lang="en-US" dirty="0" smtClean="0"/>
              <a:t> Classifier Systems to dynamic predator/prey scenarios by expanding the reward function to include sensory information and recording and analyzing the history of rewards and actions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http://www.flickr.com/photos/james_crowley</a:t>
            </a:r>
          </a:p>
        </p:txBody>
      </p:sp>
    </p:spTree>
    <p:extLst>
      <p:ext uri="{BB962C8B-B14F-4D97-AF65-F5344CB8AC3E}">
        <p14:creationId xmlns:p14="http://schemas.microsoft.com/office/powerpoint/2010/main" val="22586647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Unknown input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/>
              <a:t>Selection of </a:t>
            </a:r>
            <a:r>
              <a:rPr lang="de-DE" dirty="0" smtClean="0"/>
              <a:t>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/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5236210"/>
              </p:ext>
            </p:extLst>
          </p:nvPr>
        </p:nvGraphicFramePr>
        <p:xfrm>
          <a:off x="4800600" y="1828800"/>
          <a:ext cx="39624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14400"/>
                <a:gridCol w="1295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Fitness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7" idx="0"/>
          </p:cNvCxnSpPr>
          <p:nvPr/>
        </p:nvCxnSpPr>
        <p:spPr>
          <a:xfrm rot="16200000" flipV="1">
            <a:off x="6306350" y="5784050"/>
            <a:ext cx="531800" cy="38100"/>
          </a:xfrm>
          <a:prstGeom prst="curvedConnector3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001000" y="2901434"/>
            <a:ext cx="7620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70520" y="290143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100%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521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Unknown input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/>
              <a:t>Selection of </a:t>
            </a:r>
            <a:r>
              <a:rPr lang="de-DE" dirty="0" smtClean="0"/>
              <a:t>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/>
              <a:t>Roulette Wheel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Tournament Selection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82150672"/>
              </p:ext>
            </p:extLst>
          </p:nvPr>
        </p:nvGraphicFramePr>
        <p:xfrm>
          <a:off x="4800600" y="1828800"/>
          <a:ext cx="39624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14400"/>
                <a:gridCol w="1295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Fitness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7" idx="0"/>
          </p:cNvCxnSpPr>
          <p:nvPr/>
        </p:nvCxnSpPr>
        <p:spPr>
          <a:xfrm rot="16200000" flipV="1">
            <a:off x="6306350" y="5784050"/>
            <a:ext cx="531800" cy="38100"/>
          </a:xfrm>
          <a:prstGeom prst="curvedConnector3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7995920" y="4876800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9592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50%</a:t>
            </a:r>
            <a:endParaRPr lang="en-US" sz="2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8001000" y="4038600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010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10%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8001000" y="2901434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01000" y="2901434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40%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714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of classifiers: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Unknown input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Crossover and Mutation</a:t>
            </a:r>
          </a:p>
          <a:p>
            <a:r>
              <a:rPr lang="de-DE" dirty="0"/>
              <a:t>Selection of </a:t>
            </a:r>
            <a:r>
              <a:rPr lang="de-DE" dirty="0" smtClean="0"/>
              <a:t>classifiers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Random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Best Selection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Roulette Wheel Selection</a:t>
            </a:r>
          </a:p>
          <a:p>
            <a:pPr lvl="1"/>
            <a:r>
              <a:rPr lang="de-DE" dirty="0"/>
              <a:t>Tournament Selection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8663988"/>
              </p:ext>
            </p:extLst>
          </p:nvPr>
        </p:nvGraphicFramePr>
        <p:xfrm>
          <a:off x="4800600" y="1828800"/>
          <a:ext cx="39624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14400"/>
                <a:gridCol w="1295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Fitness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6069000"/>
            <a:ext cx="114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6069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001110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Curved Connector 8"/>
          <p:cNvCxnSpPr>
            <a:stCxn id="7" idx="0"/>
          </p:cNvCxnSpPr>
          <p:nvPr/>
        </p:nvCxnSpPr>
        <p:spPr>
          <a:xfrm rot="16200000" flipV="1">
            <a:off x="6306350" y="5784050"/>
            <a:ext cx="531800" cy="38100"/>
          </a:xfrm>
          <a:prstGeom prst="curvedConnector3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001000" y="2891135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62900" y="2891135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84%</a:t>
            </a:r>
            <a:endParaRPr lang="en-US" sz="2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962900" y="4876800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629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13%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962900" y="3962400"/>
            <a:ext cx="685800" cy="451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62900" y="3962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6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</a:t>
            </a:r>
            <a:r>
              <a:rPr lang="en-US" dirty="0"/>
              <a:t>Systems</a:t>
            </a:r>
            <a:br>
              <a:rPr lang="en-US" dirty="0"/>
            </a:br>
            <a:r>
              <a:rPr lang="en-US" sz="2200" dirty="0"/>
              <a:t>Single- </a:t>
            </a:r>
            <a:r>
              <a:rPr lang="en-US" sz="2200" dirty="0" err="1"/>
              <a:t>vs</a:t>
            </a:r>
            <a:r>
              <a:rPr lang="en-US" sz="2200" dirty="0"/>
              <a:t> Multi-step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Single</a:t>
            </a:r>
            <a:r>
              <a:rPr lang="en-US" dirty="0" smtClean="0"/>
              <a:t>-step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Multi-step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Non-observable Markov Decision Processes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Quality of solution </a:t>
            </a:r>
            <a:r>
              <a:rPr lang="en-US" dirty="0" smtClean="0"/>
              <a:t>is immediately </a:t>
            </a:r>
            <a:r>
              <a:rPr lang="en-US" dirty="0" smtClean="0"/>
              <a:t>known</a:t>
            </a:r>
          </a:p>
          <a:p>
            <a:r>
              <a:rPr lang="en-US" dirty="0"/>
              <a:t>Global information </a:t>
            </a:r>
            <a:r>
              <a:rPr lang="en-US" dirty="0" smtClean="0"/>
              <a:t>and reward is immediately available</a:t>
            </a:r>
          </a:p>
          <a:p>
            <a:endParaRPr lang="en-US" dirty="0"/>
          </a:p>
          <a:p>
            <a:r>
              <a:rPr lang="en-US" dirty="0" smtClean="0"/>
              <a:t>E.g</a:t>
            </a:r>
            <a:r>
              <a:rPr lang="en-US" dirty="0" smtClean="0"/>
              <a:t>. 6-Multiplexer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</a:t>
            </a:r>
            <a:r>
              <a:rPr lang="en-US" dirty="0"/>
              <a:t>Systems</a:t>
            </a:r>
            <a:br>
              <a:rPr lang="en-US" dirty="0"/>
            </a:br>
            <a:r>
              <a:rPr lang="en-US" sz="2200" dirty="0"/>
              <a:t>Single- </a:t>
            </a:r>
            <a:r>
              <a:rPr lang="en-US" sz="2200" dirty="0" err="1"/>
              <a:t>vs</a:t>
            </a:r>
            <a:r>
              <a:rPr lang="en-US" sz="2200" dirty="0"/>
              <a:t> Multi-step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bg1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-step problem</a:t>
            </a:r>
          </a:p>
          <a:p>
            <a:r>
              <a:rPr lang="en-US" dirty="0" smtClean="0"/>
              <a:t>Multi-step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Partially observable Markov decision process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Non-observable Markov Decision Processes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 </a:t>
            </a:r>
            <a:r>
              <a:rPr lang="en-US" dirty="0"/>
              <a:t>is </a:t>
            </a:r>
            <a:r>
              <a:rPr lang="en-US" dirty="0" smtClean="0"/>
              <a:t>static</a:t>
            </a:r>
          </a:p>
          <a:p>
            <a:r>
              <a:rPr lang="en-US" dirty="0"/>
              <a:t>Limited knowledge of environment</a:t>
            </a:r>
          </a:p>
          <a:p>
            <a:pPr lvl="1"/>
            <a:r>
              <a:rPr lang="en-US" dirty="0"/>
              <a:t>Quality of an action is not immediately known</a:t>
            </a:r>
          </a:p>
          <a:p>
            <a:pPr lvl="1"/>
            <a:r>
              <a:rPr lang="en-US" dirty="0" smtClean="0"/>
              <a:t>Global knowledge can be reconstructed</a:t>
            </a:r>
          </a:p>
          <a:p>
            <a:pPr lvl="2"/>
            <a:r>
              <a:rPr lang="en-US" dirty="0" smtClean="0"/>
              <a:t>Iterations</a:t>
            </a:r>
          </a:p>
          <a:p>
            <a:pPr lvl="2"/>
            <a:r>
              <a:rPr lang="en-US" dirty="0" smtClean="0"/>
              <a:t>Back-propagation of the reward</a:t>
            </a:r>
          </a:p>
          <a:p>
            <a:pPr lvl="2"/>
            <a:r>
              <a:rPr lang="en-US" dirty="0" smtClean="0"/>
              <a:t>Memory for aliasing situations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</a:t>
            </a:r>
            <a:r>
              <a:rPr lang="en-US" dirty="0"/>
              <a:t>Systems</a:t>
            </a:r>
            <a:br>
              <a:rPr lang="en-US" dirty="0"/>
            </a:br>
            <a:r>
              <a:rPr lang="en-US" sz="2200" dirty="0"/>
              <a:t>Single- </a:t>
            </a:r>
            <a:r>
              <a:rPr lang="en-US" sz="2200" dirty="0" err="1"/>
              <a:t>vs</a:t>
            </a:r>
            <a:r>
              <a:rPr lang="en-US" sz="2200" dirty="0"/>
              <a:t> Multi-step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bg1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-step problem</a:t>
            </a:r>
          </a:p>
          <a:p>
            <a:r>
              <a:rPr lang="en-US" dirty="0" smtClean="0"/>
              <a:t>Multi-step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Partially observable Markov decision process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Non-observable Markov Decision Processes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 </a:t>
            </a:r>
            <a:r>
              <a:rPr lang="en-US" dirty="0"/>
              <a:t>is </a:t>
            </a:r>
            <a:r>
              <a:rPr lang="en-US" dirty="0" smtClean="0"/>
              <a:t>dynamic</a:t>
            </a:r>
          </a:p>
          <a:p>
            <a:r>
              <a:rPr lang="en-US" dirty="0"/>
              <a:t>Limited knowledge of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Global knowledge cannot be reconstructed</a:t>
            </a:r>
          </a:p>
          <a:p>
            <a:pPr lvl="2"/>
            <a:r>
              <a:rPr lang="en-US" dirty="0" smtClean="0"/>
              <a:t>Memory becomes invalid after each step</a:t>
            </a:r>
          </a:p>
          <a:p>
            <a:r>
              <a:rPr lang="en-US" u="sng" dirty="0"/>
              <a:t>Focus of this </a:t>
            </a:r>
            <a:r>
              <a:rPr lang="en-US" u="sng" dirty="0" smtClean="0"/>
              <a:t>paper</a:t>
            </a:r>
          </a:p>
          <a:p>
            <a:pPr lvl="1"/>
            <a:r>
              <a:rPr lang="en-US" dirty="0" smtClean="0"/>
              <a:t>If the environment is not completely random, can XCS still learn?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1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Predator/Prey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1. Learning Classifier Systems: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Terminology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Single-Step vs. Multi-Step Problems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Markov/Non Markov Environments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u="sng" dirty="0" smtClean="0"/>
              <a:t>2. Predator/Prey Scenarios:</a:t>
            </a:r>
          </a:p>
          <a:p>
            <a:pPr lvl="1"/>
            <a:r>
              <a:rPr lang="en-US" dirty="0" smtClean="0"/>
              <a:t>General Introduction</a:t>
            </a:r>
          </a:p>
          <a:p>
            <a:pPr lvl="1"/>
            <a:r>
              <a:rPr lang="en-US" dirty="0" smtClean="0"/>
              <a:t>Selected scenario</a:t>
            </a:r>
          </a:p>
          <a:p>
            <a:pPr lvl="1"/>
            <a:r>
              <a:rPr lang="en-US" dirty="0" smtClean="0"/>
              <a:t>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1"/>
            <a:ext cx="2988757" cy="4419600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31979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Predator/Prey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Predator/Prey Scenarios:</a:t>
            </a:r>
          </a:p>
          <a:p>
            <a:pPr lvl="1"/>
            <a:r>
              <a:rPr lang="en-US" dirty="0" smtClean="0"/>
              <a:t>General Introduction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Selected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Multi-Agent scenario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Predators and Prey move in four directions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Predators follow a capturing strategy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Prey moves faster than predators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Collaborative effort is required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Predator/Prey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Predator/Prey Scenarios: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General Introduction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Selected </a:t>
            </a:r>
            <a:r>
              <a:rPr lang="en-US" dirty="0" smtClean="0"/>
              <a:t>scenario</a:t>
            </a:r>
          </a:p>
          <a:p>
            <a:pPr lvl="2"/>
            <a:r>
              <a:rPr lang="en-US" dirty="0"/>
              <a:t>Cooperative observation task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914400" lvl="1" indent="-514350">
              <a:buAutoNum type="arabicParenBoth"/>
            </a:pPr>
            <a:r>
              <a:rPr lang="en-US" dirty="0" smtClean="0"/>
              <a:t>Access to local information only</a:t>
            </a:r>
          </a:p>
          <a:p>
            <a:pPr marL="914400" lvl="1" indent="-514350">
              <a:buAutoNum type="arabicParenBoth"/>
            </a:pPr>
            <a:r>
              <a:rPr lang="en-US" dirty="0" smtClean="0"/>
              <a:t>open areas with randomly places obstacles</a:t>
            </a:r>
          </a:p>
          <a:p>
            <a:pPr marL="914400" lvl="1" indent="-514350">
              <a:buAutoNum type="arabicParenBoth"/>
            </a:pPr>
            <a:r>
              <a:rPr lang="en-US" dirty="0" smtClean="0"/>
              <a:t>internal state unknown to others</a:t>
            </a:r>
          </a:p>
          <a:p>
            <a:pPr marL="914400" lvl="1" indent="-514350">
              <a:buAutoNum type="arabicParenBoth"/>
            </a:pPr>
            <a:r>
              <a:rPr lang="en-US" dirty="0" smtClean="0"/>
              <a:t>dynamic scenario</a:t>
            </a:r>
          </a:p>
          <a:p>
            <a:pPr marL="914400" lvl="1" indent="-514350">
              <a:buAutoNum type="arabicParenBoth"/>
            </a:pPr>
            <a:r>
              <a:rPr lang="en-US" dirty="0" smtClean="0"/>
              <a:t>predators share global observation task</a:t>
            </a:r>
          </a:p>
          <a:p>
            <a:pPr marL="914400" lvl="1" indent="-514350">
              <a:buAutoNum type="arabicParenBoth"/>
            </a:pPr>
            <a:r>
              <a:rPr lang="en-US" dirty="0" smtClean="0"/>
              <a:t>runs continuously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Predator/Prey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Predator/Prey Scenarios: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General Introduction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Selected scenario</a:t>
            </a:r>
          </a:p>
          <a:p>
            <a:pPr lvl="1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No MDP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Limited sensors (1, 3)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Aliasing positions (2)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No POMDP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Non-static scenario (4)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→ Selected Predator/Prey Scenario is NOMDP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/>
              <a:t>1. Learning Classifier Systems:</a:t>
            </a:r>
          </a:p>
          <a:p>
            <a:pPr lvl="1"/>
            <a:r>
              <a:rPr lang="en-US" dirty="0" smtClean="0"/>
              <a:t>Introduction and Terminology</a:t>
            </a:r>
          </a:p>
          <a:p>
            <a:pPr lvl="1"/>
            <a:r>
              <a:rPr lang="en-US" dirty="0" smtClean="0"/>
              <a:t>Single-Step vs. Multi-Step Problems</a:t>
            </a:r>
          </a:p>
          <a:p>
            <a:pPr lvl="1"/>
            <a:r>
              <a:rPr lang="en-US" dirty="0" smtClean="0"/>
              <a:t>Markov/Non Markov Environments</a:t>
            </a:r>
          </a:p>
          <a:p>
            <a:pPr lvl="1"/>
            <a:endParaRPr lang="en-US" dirty="0" smtClean="0"/>
          </a:p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2. Predator/Prey Scenarios: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http://www.flickr.com/photos/tambako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r="7702"/>
          <a:stretch/>
        </p:blipFill>
        <p:spPr>
          <a:xfrm>
            <a:off x="7620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35975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Sensors and Reward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3. Sensors and Environment:</a:t>
            </a:r>
          </a:p>
          <a:p>
            <a:pPr lvl="1"/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/>
              <a:t>Reward </a:t>
            </a:r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Reward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http://www.flickr.com/photos/mortalcoil/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/>
          <a:srcRect l="34268" r="20614"/>
          <a:stretch/>
        </p:blipFill>
        <p:spPr>
          <a:xfrm>
            <a:off x="913045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139650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Sensors and Reward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Sight Range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Observation Range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Sensors can distinguish between Predators, Prey and Obstacles</a:t>
            </a:r>
          </a:p>
          <a:p>
            <a:r>
              <a:rPr lang="en-US" dirty="0" smtClean="0"/>
              <a:t>Sensors can be blocked</a:t>
            </a:r>
          </a:p>
          <a:p>
            <a:r>
              <a:rPr lang="en-US" dirty="0" smtClean="0"/>
              <a:t>8 sensor-pairs per Agent</a:t>
            </a:r>
          </a:p>
          <a:p>
            <a:r>
              <a:rPr lang="en-US" dirty="0" smtClean="0"/>
              <a:t>Sensor-pairs can determine distance (observation range, sight range, not visible)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Sensors and Reward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 lvl="1"/>
            <a:r>
              <a:rPr lang="en-US" dirty="0" smtClean="0"/>
              <a:t>Sight Range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Observation Range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5 fields range: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0"/>
            <a:ext cx="2287587" cy="2287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Sensors and Reward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Sight Range</a:t>
            </a:r>
          </a:p>
          <a:p>
            <a:pPr lvl="1"/>
            <a:r>
              <a:rPr lang="en-US" dirty="0" smtClean="0"/>
              <a:t>Observation Range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 fields range</a:t>
            </a:r>
          </a:p>
          <a:p>
            <a:r>
              <a:rPr lang="en-US" dirty="0" smtClean="0"/>
              <a:t>Goal: Getting prey in observation range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0"/>
            <a:ext cx="2286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7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Sensors and Reward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Sight Range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Observation Range</a:t>
            </a:r>
          </a:p>
          <a:p>
            <a:pPr lvl="1"/>
            <a:r>
              <a:rPr lang="en-US" dirty="0" smtClean="0"/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0"/>
            <a:ext cx="2286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2743200" cy="1083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6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Sensors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Reward </a:t>
            </a:r>
            <a:r>
              <a:rPr lang="en-US" dirty="0" smtClean="0"/>
              <a:t>Events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/>
              <a:t>Positive and negative Reward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Neutral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Reward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Reward Distribution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572000" cy="160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276600"/>
            <a:ext cx="4572000" cy="1585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  <a:reflection endPos="0" dir="5400000" sy="-100000" algn="bl" rotWithShape="0"/>
          </a:effectLst>
        </p:spPr>
      </p:pic>
      <p:pic>
        <p:nvPicPr>
          <p:cNvPr id="8" name="Content Placeholder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953000"/>
            <a:ext cx="4572000" cy="160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917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Sensors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Reward </a:t>
            </a:r>
            <a:r>
              <a:rPr lang="en-US" dirty="0" smtClean="0"/>
              <a:t>Events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Positive and negative Reward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 smtClean="0"/>
              <a:t>Neutral Reward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Reward Distribution</a:t>
            </a:r>
          </a:p>
          <a:p>
            <a:pPr marL="608076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CD07C-8A7E-4C51-BD5E-C27BF0DA94A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572000" cy="160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276600"/>
            <a:ext cx="4572000" cy="1585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953000"/>
            <a:ext cx="4572000" cy="160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98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Sensors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Reward Events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Positive and negative Reward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Neutral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Reward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Reward Distribution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 smtClean="0"/>
              <a:t>Action sets between the last two events are selected</a:t>
            </a:r>
          </a:p>
          <a:p>
            <a:pPr marL="608076" lvl="2" indent="-342900">
              <a:buFont typeface="Arial" pitchFamily="34" charset="0"/>
              <a:buChar char="•"/>
            </a:pPr>
            <a:r>
              <a:rPr lang="en-US" dirty="0" smtClean="0"/>
              <a:t>Reward is distributed depending on their </a:t>
            </a:r>
            <a:r>
              <a:rPr lang="en-US" dirty="0"/>
              <a:t>age </a:t>
            </a:r>
            <a:r>
              <a:rPr lang="en-US" dirty="0" smtClean="0"/>
              <a:t>and on the type of events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CD07C-8A7E-4C51-BD5E-C27BF0DA94A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572000" cy="160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276600"/>
            <a:ext cx="4572000" cy="1585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953000"/>
            <a:ext cx="4572000" cy="160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65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 smtClean="0"/>
              <a:t>4. Testing Methodology:</a:t>
            </a:r>
          </a:p>
          <a:p>
            <a:pPr lvl="1"/>
            <a:r>
              <a:rPr lang="en-US" dirty="0" smtClean="0"/>
              <a:t>XCS Variants</a:t>
            </a:r>
          </a:p>
          <a:p>
            <a:pPr lvl="1"/>
            <a:r>
              <a:rPr lang="en-US" dirty="0" smtClean="0"/>
              <a:t>Scenario Settings</a:t>
            </a:r>
          </a:p>
          <a:p>
            <a:pPr lvl="1"/>
            <a:r>
              <a:rPr lang="en-US" dirty="0" smtClean="0"/>
              <a:t>Scenario Configurations</a:t>
            </a:r>
          </a:p>
          <a:p>
            <a:pPr lvl="1"/>
            <a:endParaRPr lang="en-US" dirty="0" smtClean="0"/>
          </a:p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5. Experimental Results: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Parameters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Comparison between standard XCS and event-based XCS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9" r="17733"/>
          <a:stretch/>
        </p:blipFill>
        <p:spPr>
          <a:xfrm>
            <a:off x="9144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31032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XCS </a:t>
            </a:r>
            <a:r>
              <a:rPr lang="en-US" dirty="0" smtClean="0"/>
              <a:t>Variants</a:t>
            </a:r>
          </a:p>
          <a:p>
            <a:pPr lvl="1"/>
            <a:r>
              <a:rPr lang="en-US" dirty="0" smtClean="0"/>
              <a:t>XCS (</a:t>
            </a:r>
            <a:r>
              <a:rPr lang="en-US" dirty="0" err="1" smtClean="0"/>
              <a:t>obs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(sight)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eventXCS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implementation of XCS</a:t>
            </a:r>
          </a:p>
          <a:p>
            <a:endParaRPr lang="en-US" dirty="0" smtClean="0"/>
          </a:p>
          <a:p>
            <a:r>
              <a:rPr lang="en-US" dirty="0" smtClean="0"/>
              <a:t>For reward:</a:t>
            </a:r>
          </a:p>
          <a:p>
            <a:pPr lvl="1"/>
            <a:r>
              <a:rPr lang="en-US" dirty="0" smtClean="0"/>
              <a:t>prey: only use observation range</a:t>
            </a:r>
          </a:p>
          <a:p>
            <a:pPr lvl="1"/>
            <a:r>
              <a:rPr lang="en-US" dirty="0" smtClean="0"/>
              <a:t>Ignore other predators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1. Learning Classifier Systems: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Terminology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Single-Step vs. Multi-Step Problems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Markov/Non Markov Environments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u="sng" dirty="0" smtClean="0"/>
              <a:t>2. Predator/Prey Scenarios:</a:t>
            </a:r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hangingPunct="0"/>
            <a:r>
              <a:rPr lang="en-US" sz="1000" dirty="0">
                <a:ea typeface="Arial Unicode MS" pitchFamily="2"/>
                <a:cs typeface="Tahoma" pitchFamily="2"/>
              </a:rPr>
              <a:t>http://</a:t>
            </a:r>
            <a:r>
              <a:rPr lang="en-US" sz="1000" dirty="0" smtClean="0">
                <a:ea typeface="Arial Unicode MS" pitchFamily="2"/>
                <a:cs typeface="Tahoma" pitchFamily="2"/>
              </a:rPr>
              <a:t>www.flickr.com/photos/yathin</a:t>
            </a:r>
            <a:endParaRPr lang="en-US" sz="1000" dirty="0">
              <a:ea typeface="Arial Unicode MS" pitchFamily="2"/>
              <a:cs typeface="Tahoma" pitchFamily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2987004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402580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XCS </a:t>
            </a:r>
            <a:r>
              <a:rPr lang="en-US" dirty="0" smtClean="0"/>
              <a:t>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obs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 smtClean="0"/>
              <a:t>XCS (sight)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eventXCS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implementation of XCS</a:t>
            </a:r>
          </a:p>
          <a:p>
            <a:endParaRPr lang="en-US" dirty="0" smtClean="0"/>
          </a:p>
          <a:p>
            <a:r>
              <a:rPr lang="en-US" dirty="0" smtClean="0"/>
              <a:t>For reward:</a:t>
            </a:r>
          </a:p>
          <a:p>
            <a:pPr lvl="1"/>
            <a:r>
              <a:rPr lang="en-US" dirty="0" smtClean="0"/>
              <a:t>prey:  use sight range</a:t>
            </a:r>
          </a:p>
          <a:p>
            <a:pPr lvl="1"/>
            <a:r>
              <a:rPr lang="en-US" dirty="0" smtClean="0"/>
              <a:t>Ignore other predators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XCS </a:t>
            </a:r>
            <a:r>
              <a:rPr lang="en-US" dirty="0" smtClean="0"/>
              <a:t>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obs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(sight)</a:t>
            </a:r>
          </a:p>
          <a:p>
            <a:pPr lvl="1"/>
            <a:r>
              <a:rPr lang="en-US" dirty="0" err="1" smtClean="0"/>
              <a:t>eventXCS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standard implementation with </a:t>
            </a:r>
          </a:p>
          <a:p>
            <a:pPr lvl="1"/>
            <a:r>
              <a:rPr lang="en-US" dirty="0" smtClean="0"/>
              <a:t>event handling</a:t>
            </a:r>
          </a:p>
          <a:p>
            <a:pPr lvl="1"/>
            <a:r>
              <a:rPr lang="en-US" dirty="0" smtClean="0"/>
              <a:t>reward distribution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reward:</a:t>
            </a:r>
          </a:p>
          <a:p>
            <a:pPr lvl="1"/>
            <a:r>
              <a:rPr lang="en-US" dirty="0" smtClean="0"/>
              <a:t>prey:  use sight range</a:t>
            </a:r>
          </a:p>
          <a:p>
            <a:pPr lvl="1"/>
            <a:r>
              <a:rPr lang="en-US" dirty="0" smtClean="0"/>
              <a:t>Ignore other predators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r>
              <a:rPr lang="en-US" dirty="0"/>
              <a:t>Scenario Settings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Torus</a:t>
            </a:r>
          </a:p>
          <a:p>
            <a:r>
              <a:rPr lang="en-US" dirty="0" smtClean="0"/>
              <a:t>16x16 fields</a:t>
            </a:r>
          </a:p>
          <a:p>
            <a:r>
              <a:rPr lang="en-US" dirty="0"/>
              <a:t>9</a:t>
            </a:r>
            <a:r>
              <a:rPr lang="en-US" dirty="0" smtClean="0"/>
              <a:t> Agents</a:t>
            </a:r>
          </a:p>
          <a:p>
            <a:pPr lvl="1"/>
            <a:r>
              <a:rPr lang="en-US" dirty="0" smtClean="0"/>
              <a:t>8 Predators</a:t>
            </a:r>
            <a:endParaRPr lang="en-US" dirty="0"/>
          </a:p>
          <a:p>
            <a:pPr lvl="1"/>
            <a:r>
              <a:rPr lang="en-US" dirty="0" smtClean="0"/>
              <a:t>1 Prey</a:t>
            </a:r>
            <a:endParaRPr lang="en-US" dirty="0"/>
          </a:p>
          <a:p>
            <a:r>
              <a:rPr lang="en-US" dirty="0" smtClean="0"/>
              <a:t>Number of Obstacles</a:t>
            </a:r>
          </a:p>
          <a:p>
            <a:pPr lvl="1"/>
            <a:r>
              <a:rPr lang="en-US" dirty="0" smtClean="0"/>
              <a:t>Block sight and movement</a:t>
            </a:r>
          </a:p>
          <a:p>
            <a:pPr marL="457200" lvl="1" indent="0">
              <a:buNone/>
            </a:pPr>
            <a:r>
              <a:rPr lang="en-US" dirty="0" smtClean="0"/>
              <a:t>→ Scenario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r>
              <a:rPr lang="en-US" dirty="0"/>
              <a:t>Scenario </a:t>
            </a:r>
            <a:r>
              <a:rPr lang="en-US" dirty="0" smtClean="0"/>
              <a:t>Configurations</a:t>
            </a:r>
          </a:p>
          <a:p>
            <a:pPr lvl="1"/>
            <a:r>
              <a:rPr lang="en-US" dirty="0" smtClean="0"/>
              <a:t>Pillar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3983874" cy="398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r>
              <a:rPr lang="en-US" dirty="0"/>
              <a:t>Scenario </a:t>
            </a:r>
            <a:r>
              <a:rPr lang="en-US" dirty="0" smtClean="0"/>
              <a:t>Configurations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 smtClean="0"/>
              <a:t>Random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3983874" cy="398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r>
              <a:rPr lang="en-US" dirty="0"/>
              <a:t>Scenario </a:t>
            </a:r>
            <a:r>
              <a:rPr lang="en-US" dirty="0" smtClean="0"/>
              <a:t>Configurations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 smtClean="0"/>
              <a:t>Difficult Scenario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3983874" cy="398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4. Testing Methodology: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 Configurations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u="sng" dirty="0" smtClean="0"/>
              <a:t>5. Experimental Results:</a:t>
            </a:r>
          </a:p>
          <a:p>
            <a:pPr lvl="1"/>
            <a:r>
              <a:rPr lang="en-US" dirty="0" smtClean="0"/>
              <a:t>XCS Parameters</a:t>
            </a:r>
          </a:p>
          <a:p>
            <a:pPr lvl="1"/>
            <a:r>
              <a:rPr lang="en-US" dirty="0" smtClean="0"/>
              <a:t>Comparison of XCS Variants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46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 cstate="print"/>
          <a:srcRect l="32906" r="18141"/>
          <a:stretch/>
        </p:blipFill>
        <p:spPr>
          <a:xfrm>
            <a:off x="904579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7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/>
              <a:t>maxStackSize</a:t>
            </a:r>
            <a:endParaRPr lang="en-US" dirty="0" smtClean="0"/>
          </a:p>
          <a:p>
            <a:pPr lvl="2"/>
            <a:r>
              <a:rPr lang="en-US" dirty="0"/>
              <a:t>Pillar </a:t>
            </a:r>
            <a:r>
              <a:rPr lang="en-US" dirty="0" smtClean="0"/>
              <a:t>Scenario</a:t>
            </a:r>
            <a:endParaRPr lang="en-US" dirty="0"/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Learning rate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74" y="1799431"/>
            <a:ext cx="391945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/>
              <a:t>maxStackSize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/>
              <a:t>Random </a:t>
            </a:r>
            <a:r>
              <a:rPr lang="en-US" dirty="0" smtClean="0"/>
              <a:t>Scenario</a:t>
            </a:r>
            <a:endParaRPr lang="en-US" dirty="0"/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Learning rate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74" y="1799431"/>
            <a:ext cx="391945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/>
              <a:t>maxStackSize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 smtClean="0"/>
              <a:t>Difficult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Learning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rate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74" y="1799431"/>
            <a:ext cx="3919451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(2)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3. Sensors and Reward:</a:t>
            </a:r>
          </a:p>
          <a:p>
            <a:pPr lvl="1"/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/>
              <a:t>Reward </a:t>
            </a:r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Reward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http://www.flickr.com/photos/mortalcoil/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/>
          <a:srcRect l="34268" r="20614"/>
          <a:stretch/>
        </p:blipFill>
        <p:spPr>
          <a:xfrm>
            <a:off x="7620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67959875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maxStackSize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/>
              <a:t>Learning rate</a:t>
            </a:r>
          </a:p>
          <a:p>
            <a:pPr lvl="2"/>
            <a:r>
              <a:rPr lang="en-US" dirty="0"/>
              <a:t>Pillar </a:t>
            </a:r>
            <a:r>
              <a:rPr lang="en-US" dirty="0" smtClean="0"/>
              <a:t>Scenario</a:t>
            </a:r>
          </a:p>
          <a:p>
            <a:pPr lvl="3"/>
            <a:r>
              <a:rPr lang="en-US" dirty="0" smtClean="0"/>
              <a:t>Obstacle-evading </a:t>
            </a:r>
            <a:r>
              <a:rPr lang="en-US" dirty="0" smtClean="0"/>
              <a:t>prey:</a:t>
            </a:r>
          </a:p>
          <a:p>
            <a:pPr lvl="4"/>
            <a:r>
              <a:rPr lang="en-US" dirty="0" smtClean="0"/>
              <a:t>0.01-0.05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Predator-evading prey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maxStackSize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/>
              <a:t>Learning rate</a:t>
            </a:r>
          </a:p>
          <a:p>
            <a:pPr lvl="2"/>
            <a:r>
              <a:rPr lang="en-US" dirty="0"/>
              <a:t>Pillar </a:t>
            </a:r>
            <a:r>
              <a:rPr lang="en-US" dirty="0" smtClean="0"/>
              <a:t>Scenario</a:t>
            </a:r>
          </a:p>
          <a:p>
            <a:pPr lvl="3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Obstacle-evading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prey</a:t>
            </a:r>
          </a:p>
          <a:p>
            <a:pPr lvl="3"/>
            <a:r>
              <a:rPr lang="en-US" dirty="0" smtClean="0"/>
              <a:t>Predator-evading prey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4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maxStackSize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8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/>
              <a:t>Learning rate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  <a:p>
            <a:pPr lvl="2"/>
            <a:r>
              <a:rPr lang="en-US" dirty="0" smtClean="0"/>
              <a:t>Random </a:t>
            </a:r>
            <a:r>
              <a:rPr lang="en-US" dirty="0" smtClean="0"/>
              <a:t>Scenario</a:t>
            </a:r>
          </a:p>
          <a:p>
            <a:pPr lvl="3"/>
            <a:r>
              <a:rPr lang="en-US" dirty="0"/>
              <a:t>Obstacle-evading </a:t>
            </a:r>
            <a:r>
              <a:rPr lang="en-US" dirty="0" smtClean="0"/>
              <a:t>prey</a:t>
            </a:r>
          </a:p>
          <a:p>
            <a:pPr lvl="3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Predator-evading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prey</a:t>
            </a:r>
            <a:endParaRPr lang="en-US" dirty="0"/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8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maxStackSize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/>
              <a:t>Learning rate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/>
              <a:t>Random </a:t>
            </a:r>
            <a:r>
              <a:rPr lang="en-US" dirty="0" smtClean="0"/>
              <a:t>Scenario</a:t>
            </a:r>
          </a:p>
          <a:p>
            <a:pPr lvl="3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Obstacle-evading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3"/>
            <a:r>
              <a:rPr lang="en-US" dirty="0"/>
              <a:t>Predator-evading </a:t>
            </a:r>
            <a:r>
              <a:rPr lang="en-US" dirty="0" smtClean="0"/>
              <a:t>prey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XCS Parameters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maxStackSize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8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Difficult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</a:t>
            </a:r>
            <a:endParaRPr lang="en-US" dirty="0"/>
          </a:p>
          <a:p>
            <a:pPr lvl="1"/>
            <a:r>
              <a:rPr lang="en-US" dirty="0" smtClean="0"/>
              <a:t>Learning rate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2"/>
            <a:r>
              <a:rPr lang="en-US" dirty="0"/>
              <a:t>Difficult </a:t>
            </a:r>
            <a:r>
              <a:rPr lang="en-US" dirty="0" smtClean="0"/>
              <a:t>Scenario</a:t>
            </a:r>
          </a:p>
          <a:p>
            <a:pPr lvl="3"/>
            <a:r>
              <a:rPr lang="en-US" dirty="0" smtClean="0"/>
              <a:t>Blind prey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Comparison of XCS Variants</a:t>
            </a:r>
          </a:p>
          <a:p>
            <a:pPr lvl="1"/>
            <a:r>
              <a:rPr lang="en-US" dirty="0" smtClean="0"/>
              <a:t>Pillar Scenario</a:t>
            </a:r>
          </a:p>
          <a:p>
            <a:pPr lvl="2"/>
            <a:r>
              <a:rPr lang="en-US" dirty="0"/>
              <a:t>Obstacle-evading prey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Predator-evading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Comparison of XCS Variants</a:t>
            </a:r>
          </a:p>
          <a:p>
            <a:pPr lvl="1"/>
            <a:r>
              <a:rPr lang="en-US" dirty="0" smtClean="0"/>
              <a:t>Pillar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Obstacle-evading prey</a:t>
            </a:r>
          </a:p>
          <a:p>
            <a:pPr lvl="2"/>
            <a:r>
              <a:rPr lang="en-US" dirty="0"/>
              <a:t>Predator-evading </a:t>
            </a:r>
            <a:r>
              <a:rPr lang="en-US" dirty="0" smtClean="0"/>
              <a:t>prey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Comparison of XCS 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 smtClean="0"/>
              <a:t>Random Scenario</a:t>
            </a:r>
          </a:p>
          <a:p>
            <a:pPr lvl="2"/>
            <a:r>
              <a:rPr lang="en-US" dirty="0"/>
              <a:t>Obstacle-evading prey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Predator-evading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1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Comparison of XCS 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 smtClean="0"/>
              <a:t>Random Scenario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Obstacle-evading prey</a:t>
            </a:r>
          </a:p>
          <a:p>
            <a:pPr lvl="2"/>
            <a:r>
              <a:rPr lang="en-US" dirty="0"/>
              <a:t>Predator-evading </a:t>
            </a:r>
            <a:r>
              <a:rPr lang="en-US" dirty="0" smtClean="0"/>
              <a:t>prey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Difficult Scenario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Comparison of XCS 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Pillar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Scenario</a:t>
            </a:r>
          </a:p>
          <a:p>
            <a:pPr lvl="1"/>
            <a:r>
              <a:rPr lang="en-US" dirty="0" smtClean="0"/>
              <a:t>Difficult Scenario</a:t>
            </a:r>
          </a:p>
          <a:p>
            <a:pPr lvl="2"/>
            <a:r>
              <a:rPr lang="en-US" dirty="0" smtClean="0"/>
              <a:t>Blinded prey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40229"/>
            <a:ext cx="4038600" cy="329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xmlns:mc="http://schemas.openxmlformats.org/markup-compatibility/2006" xmlns:a14="http://schemas.microsoft.com/office/drawing/2010/main" val="000000" mc:Ignorable="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(3)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 smtClean="0"/>
              <a:t>4. Testing Methodology:</a:t>
            </a:r>
          </a:p>
          <a:p>
            <a:pPr lvl="1"/>
            <a:r>
              <a:rPr lang="en-US" dirty="0" smtClean="0"/>
              <a:t>XCS Variants</a:t>
            </a:r>
          </a:p>
          <a:p>
            <a:pPr lvl="1"/>
            <a:r>
              <a:rPr lang="en-US" dirty="0" smtClean="0"/>
              <a:t>Scenario Settings</a:t>
            </a:r>
          </a:p>
          <a:p>
            <a:pPr lvl="1"/>
            <a:r>
              <a:rPr lang="en-US" dirty="0" smtClean="0"/>
              <a:t>Scenario Configurations</a:t>
            </a:r>
          </a:p>
          <a:p>
            <a:pPr lvl="1"/>
            <a:endParaRPr lang="en-US" dirty="0" smtClean="0"/>
          </a:p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5. Experimental Results: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Parameters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Comparison between standard XCS and event-based XCS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http://www.flickr.com/photos/james_crowley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9" r="17733"/>
          <a:stretch/>
        </p:blipFill>
        <p:spPr>
          <a:xfrm>
            <a:off x="7620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345505650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 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/>
              <a:t>1. Learning Classifier Systems:</a:t>
            </a:r>
          </a:p>
          <a:p>
            <a:pPr lvl="1"/>
            <a:r>
              <a:rPr lang="en-US" dirty="0" smtClean="0"/>
              <a:t>Introduction and Terminology</a:t>
            </a:r>
          </a:p>
          <a:p>
            <a:pPr lvl="1"/>
            <a:r>
              <a:rPr lang="en-US" dirty="0" smtClean="0"/>
              <a:t>Single-Step vs. Multi-Step Problems</a:t>
            </a:r>
          </a:p>
          <a:p>
            <a:pPr lvl="1"/>
            <a:r>
              <a:rPr lang="en-US" dirty="0" smtClean="0"/>
              <a:t>Markov/Non Markov Environments</a:t>
            </a:r>
          </a:p>
          <a:p>
            <a:pPr lvl="1"/>
            <a:endParaRPr lang="en-US" dirty="0" smtClean="0"/>
          </a:p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2. Predator/Prey Scenarios: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http://www.flickr.com/photos/tambako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r="7702"/>
          <a:stretch/>
        </p:blipFill>
        <p:spPr>
          <a:xfrm>
            <a:off x="921512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358868590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 (</a:t>
            </a:r>
            <a:r>
              <a:rPr lang="en-US" dirty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2987004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1. Learning Classifier Systems: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Terminology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Single-Step vs. Multi-Step Problems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Markov/Non Markov Environments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u="sng" dirty="0" smtClean="0"/>
              <a:t>2. Predator/Prey Scenarios:</a:t>
            </a:r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hangingPunct="0"/>
            <a:r>
              <a:rPr lang="en-US" sz="1000" dirty="0">
                <a:ea typeface="Arial Unicode MS" pitchFamily="2"/>
                <a:cs typeface="Tahoma" pitchFamily="2"/>
              </a:rPr>
              <a:t>http://</a:t>
            </a:r>
            <a:r>
              <a:rPr lang="en-US" sz="1000" dirty="0" smtClean="0">
                <a:ea typeface="Arial Unicode MS" pitchFamily="2"/>
                <a:cs typeface="Tahoma" pitchFamily="2"/>
              </a:rPr>
              <a:t>www.flickr.com/photos/yathin</a:t>
            </a:r>
            <a:endParaRPr lang="en-US" sz="1000" dirty="0"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344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3. Sensors and Reward:</a:t>
            </a:r>
          </a:p>
          <a:p>
            <a:pPr lvl="1"/>
            <a:r>
              <a:rPr lang="en-US" dirty="0" smtClean="0"/>
              <a:t>Sensory Abilities of an Agent</a:t>
            </a:r>
          </a:p>
          <a:p>
            <a:pPr lvl="1"/>
            <a:r>
              <a:rPr lang="en-US" dirty="0" smtClean="0"/>
              <a:t>Reward </a:t>
            </a:r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Reward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http://www.flickr.com/photos/mortalcoil/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/>
          <a:srcRect l="34268" r="20614"/>
          <a:stretch/>
        </p:blipFill>
        <p:spPr>
          <a:xfrm>
            <a:off x="8382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290720580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 smtClean="0"/>
              <a:t>4. Testing Methodology:</a:t>
            </a:r>
          </a:p>
          <a:p>
            <a:pPr lvl="1"/>
            <a:r>
              <a:rPr lang="en-US" dirty="0" smtClean="0"/>
              <a:t>XCS Variants</a:t>
            </a:r>
          </a:p>
          <a:p>
            <a:pPr lvl="1"/>
            <a:r>
              <a:rPr lang="en-US" dirty="0" smtClean="0"/>
              <a:t>Scenario Settings</a:t>
            </a:r>
          </a:p>
          <a:p>
            <a:pPr lvl="1"/>
            <a:r>
              <a:rPr lang="en-US" dirty="0" smtClean="0"/>
              <a:t>Scenario Configurations</a:t>
            </a:r>
          </a:p>
          <a:p>
            <a:pPr lvl="1"/>
            <a:endParaRPr lang="en-US" dirty="0" smtClean="0"/>
          </a:p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5. Experimental Results: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Parameters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Comparison between standard XCS and event-based XCS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http://www.flickr.com/photos/james_crowley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9" r="17733"/>
          <a:stretch/>
        </p:blipFill>
        <p:spPr>
          <a:xfrm>
            <a:off x="9144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167042126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4. Testing Methodology: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 Configurations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u="sng" dirty="0" smtClean="0"/>
              <a:t>5. Experimental Results:</a:t>
            </a:r>
          </a:p>
          <a:p>
            <a:pPr lvl="1"/>
            <a:r>
              <a:rPr lang="en-US" dirty="0" smtClean="0"/>
              <a:t>XCS Parameters</a:t>
            </a:r>
          </a:p>
          <a:p>
            <a:pPr lvl="1"/>
            <a:r>
              <a:rPr lang="en-US" dirty="0" smtClean="0"/>
              <a:t>Comparison between standard XCS and event-based XCS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http://www.flickr.com/photos/readontheroad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/>
          <a:srcRect l="32906" r="18141"/>
          <a:stretch/>
        </p:blipFill>
        <p:spPr>
          <a:xfrm>
            <a:off x="904579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38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Adaption of XCS to Multi-Learner Predator/Prey Scenarios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2987004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Abstract:</a:t>
            </a:r>
          </a:p>
          <a:p>
            <a:pPr marL="0" indent="0">
              <a:buNone/>
            </a:pPr>
            <a:r>
              <a:rPr lang="en-US" dirty="0" smtClean="0"/>
              <a:t>Adaption of the multi-step approach of </a:t>
            </a:r>
            <a:r>
              <a:rPr lang="en-US" dirty="0" err="1" smtClean="0"/>
              <a:t>eXtended</a:t>
            </a:r>
            <a:r>
              <a:rPr lang="en-US" dirty="0" smtClean="0"/>
              <a:t> Classifier Systems to dynamic predator/prey scenarios by expanding the reward function to include sensory information and recording and analyzing the history of rewards and actions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65</a:t>
            </a:fld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676400" y="3078833"/>
            <a:ext cx="1524000" cy="765034"/>
          </a:xfrm>
          <a:prstGeom prst="wedgeEllipseCallou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6400" y="3263499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Questions?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594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(3)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4. Testing Methodology: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XCS Variants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 Settings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Scenario Configurations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u="sng" dirty="0" smtClean="0"/>
              <a:t>5. Experimental Results:</a:t>
            </a:r>
          </a:p>
          <a:p>
            <a:pPr lvl="1"/>
            <a:r>
              <a:rPr lang="en-US" dirty="0" smtClean="0"/>
              <a:t>XCS Parameters</a:t>
            </a:r>
          </a:p>
          <a:p>
            <a:pPr lvl="1"/>
            <a:r>
              <a:rPr lang="en-US" dirty="0" smtClean="0"/>
              <a:t>Comparison between the XCS variants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1722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http://www.flickr.com/photos/readontheroad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print"/>
          <a:srcRect l="32906" r="18141"/>
          <a:stretch/>
        </p:blipFill>
        <p:spPr>
          <a:xfrm>
            <a:off x="7620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58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/>
              <a:t>1. Learning Classifier Systems:</a:t>
            </a:r>
          </a:p>
          <a:p>
            <a:pPr lvl="1"/>
            <a:r>
              <a:rPr lang="en-US" dirty="0" smtClean="0"/>
              <a:t>Introduction and Terminology</a:t>
            </a:r>
          </a:p>
          <a:p>
            <a:pPr lvl="1"/>
            <a:r>
              <a:rPr lang="en-US" dirty="0" smtClean="0"/>
              <a:t>Single-Step vs. Multi-Step Problems</a:t>
            </a:r>
          </a:p>
          <a:p>
            <a:pPr lvl="1"/>
            <a:r>
              <a:rPr lang="en-US" dirty="0" smtClean="0"/>
              <a:t>Markov/Non Markov Environments</a:t>
            </a:r>
          </a:p>
          <a:p>
            <a:pPr lvl="1"/>
            <a:endParaRPr lang="en-US" dirty="0" smtClean="0"/>
          </a:p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2. Predator/Prey Scenarios: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Introduction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Selected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8</a:t>
            </a:fld>
            <a:endParaRPr lang="en-US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r="7702"/>
          <a:stretch/>
        </p:blipFill>
        <p:spPr>
          <a:xfrm>
            <a:off x="762000" y="1676400"/>
            <a:ext cx="2990088" cy="4416552"/>
          </a:xfrm>
          <a:prstGeom prst="rect">
            <a:avLst/>
          </a:prstGeom>
          <a:ln w="88900" cap="sq" cmpd="thickThin">
            <a:solidFill>
              <a:srgbClr xmlns:mc="http://schemas.openxmlformats.org/markup-compatibility/2006" xmlns:a14="http://schemas.microsoft.com/office/drawing/2010/main" val="000000" mc:Ignorable=""/>
            </a:solidFill>
            <a:prstDash val="solid"/>
            <a:miter lim="800000"/>
          </a:ln>
          <a:effectLst>
            <a:innerShdw blurRad="76200">
              <a:srgbClr xmlns:mc="http://schemas.openxmlformats.org/markup-compatibility/2006" xmlns:a14="http://schemas.microsoft.com/office/drawing/2010/main" val="000000" mc:Ignorable="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458914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Learning Classifier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Terminology:</a:t>
            </a:r>
          </a:p>
          <a:p>
            <a:pPr lvl="1"/>
            <a:r>
              <a:rPr lang="en-US" b="1" dirty="0" smtClean="0"/>
              <a:t>Classifier</a:t>
            </a:r>
            <a:r>
              <a:rPr lang="en-US" dirty="0" smtClean="0"/>
              <a:t>: condition/action pair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Condition: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Usually an array of bits including wild cards 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“result” (e.g. movement command)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Match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Set of classifiers whose condition match the sensory input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Action set: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Sub set of the match set whose classifiers share a certain action value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72952197"/>
              </p:ext>
            </p:extLst>
          </p:nvPr>
        </p:nvGraphicFramePr>
        <p:xfrm>
          <a:off x="5105400" y="1828800"/>
          <a:ext cx="304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30"/>
                <a:gridCol w="8964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100110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</a:t>
                      </a:r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0#####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North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1001##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0011##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South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#####1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##1###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##111#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West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CD07C-8A7E-4C51-BD5E-C27BF0DA94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343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ustom 5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5A6378" mc:Ignorable=""/>
      </a:dk2>
      <a:lt2>
        <a:srgbClr xmlns:mc="http://schemas.openxmlformats.org/markup-compatibility/2006" xmlns:a14="http://schemas.microsoft.com/office/drawing/2010/main" val="D4D4D6" mc:Ignorable=""/>
      </a:lt2>
      <a:accent1>
        <a:srgbClr xmlns:mc="http://schemas.openxmlformats.org/markup-compatibility/2006" xmlns:a14="http://schemas.microsoft.com/office/drawing/2010/main" val="F0AD00" mc:Ignorable=""/>
      </a:accent1>
      <a:accent2>
        <a:srgbClr xmlns:mc="http://schemas.openxmlformats.org/markup-compatibility/2006" xmlns:a14="http://schemas.microsoft.com/office/drawing/2010/main" val="60B5CC" mc:Ignorable=""/>
      </a:accent2>
      <a:accent3>
        <a:srgbClr xmlns:mc="http://schemas.openxmlformats.org/markup-compatibility/2006" xmlns:a14="http://schemas.microsoft.com/office/drawing/2010/main" val="6BB76D" mc:Ignorable=""/>
      </a:accent3>
      <a:accent4>
        <a:srgbClr xmlns:mc="http://schemas.openxmlformats.org/markup-compatibility/2006" xmlns:a14="http://schemas.microsoft.com/office/drawing/2010/main" val="6BB76D" mc:Ignorable=""/>
      </a:accent4>
      <a:accent5>
        <a:srgbClr xmlns:mc="http://schemas.openxmlformats.org/markup-compatibility/2006" xmlns:a14="http://schemas.microsoft.com/office/drawing/2010/main" val="E88651" mc:Ignorable=""/>
      </a:accent5>
      <a:accent6>
        <a:srgbClr xmlns:mc="http://schemas.openxmlformats.org/markup-compatibility/2006" xmlns:a14="http://schemas.microsoft.com/office/drawing/2010/main" val="C64847" mc:Ignorable=""/>
      </a:accent6>
      <a:hlink>
        <a:srgbClr xmlns:mc="http://schemas.openxmlformats.org/markup-compatibility/2006" xmlns:a14="http://schemas.microsoft.com/office/drawing/2010/main" val="168BBA" mc:Ignorable=""/>
      </a:hlink>
      <a:folHlink>
        <a:srgbClr xmlns:mc="http://schemas.openxmlformats.org/markup-compatibility/2006" xmlns:a14="http://schemas.microsoft.com/office/drawing/2010/main" val="680000" mc:Ignorable="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1457</TotalTime>
  <Words>2621</Words>
  <Application>Microsoft Office PowerPoint</Application>
  <PresentationFormat>On-screen Show (4:3)</PresentationFormat>
  <Paragraphs>1023</Paragraphs>
  <Slides>65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Module</vt:lpstr>
      <vt:lpstr>Adaption of XCS to Multi-Learner Predator/Prey Scenarios</vt:lpstr>
      <vt:lpstr>Adaption of XCS to Multi-Learner Predator/Prey Scenarios</vt:lpstr>
      <vt:lpstr>Outline (1)</vt:lpstr>
      <vt:lpstr>Outline (1)</vt:lpstr>
      <vt:lpstr>Outline (2)</vt:lpstr>
      <vt:lpstr>Outline (3)</vt:lpstr>
      <vt:lpstr>Outline (3)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</vt:lpstr>
      <vt:lpstr>1. Learning Classifier Systems Single- vs Multi-step Problems</vt:lpstr>
      <vt:lpstr>1. Learning Classifier Systems Single- vs Multi-step Problems</vt:lpstr>
      <vt:lpstr>1. Learning Classifier Systems Single- vs Multi-step Problems</vt:lpstr>
      <vt:lpstr>2. Predator/Prey Scenarios</vt:lpstr>
      <vt:lpstr>2. Predator/Prey Scenarios</vt:lpstr>
      <vt:lpstr>2. Predator/Prey Scenarios</vt:lpstr>
      <vt:lpstr>2. Predator/Prey Scenarios</vt:lpstr>
      <vt:lpstr>3. Sensors and Reward</vt:lpstr>
      <vt:lpstr>3. Sensors and Reward</vt:lpstr>
      <vt:lpstr>3. Sensors and Reward</vt:lpstr>
      <vt:lpstr>3. Sensors and Reward</vt:lpstr>
      <vt:lpstr>3. Sensors and Reward</vt:lpstr>
      <vt:lpstr>3. Sensors and Reward</vt:lpstr>
      <vt:lpstr>3. Sensors and Reward</vt:lpstr>
      <vt:lpstr>3. Sensors and Reward</vt:lpstr>
      <vt:lpstr>4. Testing Methodology</vt:lpstr>
      <vt:lpstr>4. Testing Methodology</vt:lpstr>
      <vt:lpstr>4. Testing Methodology</vt:lpstr>
      <vt:lpstr>4. Testing Methodology</vt:lpstr>
      <vt:lpstr>4. Testing Methodology</vt:lpstr>
      <vt:lpstr>4. Testing Methodology</vt:lpstr>
      <vt:lpstr>4. Testing Methodology</vt:lpstr>
      <vt:lpstr>4. Testing Methodology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5. Experimental Results</vt:lpstr>
      <vt:lpstr>Recap (1)</vt:lpstr>
      <vt:lpstr>Recap (1)</vt:lpstr>
      <vt:lpstr>Recap (2)</vt:lpstr>
      <vt:lpstr>Recap (3)</vt:lpstr>
      <vt:lpstr>Recap (3)</vt:lpstr>
      <vt:lpstr>Adaption of XCS to Multi-Learner Predator/Prey Scenarios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Ihr Benutzername</dc:creator>
  <cp:lastModifiedBy>Ihr Benutzername</cp:lastModifiedBy>
  <cp:revision>61</cp:revision>
  <dcterms:created xsi:type="dcterms:W3CDTF">2010-06-10T18:13:44Z</dcterms:created>
  <dcterms:modified xsi:type="dcterms:W3CDTF">2010-06-16T21:12:11Z</dcterms:modified>
</cp:coreProperties>
</file>